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4" r:id="rId4"/>
    <p:sldId id="275" r:id="rId5"/>
    <p:sldId id="276" r:id="rId6"/>
    <p:sldId id="273" r:id="rId7"/>
    <p:sldId id="25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1B6B28"/>
    <a:srgbClr val="4ED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0B5B2-72B2-46B6-913E-233FBAB97A48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E400F-51A1-4313-BD1B-DAC67C433E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017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1009"/>
          <a:stretch>
            <a:fillRect/>
          </a:stretch>
        </p:blipFill>
        <p:spPr bwMode="auto">
          <a:xfrm>
            <a:off x="0" y="-2"/>
            <a:ext cx="8774136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292" name="AutoShape 4" descr="https://top-fon.com/uploads/posts/2023-02/1675310917_top-fon-com-p-fon-dlya-prezentatsii-finansovaya-gramotno-58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44879" t="66976" r="29124" b="15128"/>
          <a:stretch>
            <a:fillRect/>
          </a:stretch>
        </p:blipFill>
        <p:spPr bwMode="auto">
          <a:xfrm>
            <a:off x="2555776" y="5589240"/>
            <a:ext cx="30243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44879" t="66976" r="29124" b="15128"/>
          <a:stretch>
            <a:fillRect/>
          </a:stretch>
        </p:blipFill>
        <p:spPr bwMode="auto">
          <a:xfrm>
            <a:off x="8748464" y="0"/>
            <a:ext cx="395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1315" t="25796" r="35318" b="64729"/>
          <a:stretch>
            <a:fillRect/>
          </a:stretch>
        </p:blipFill>
        <p:spPr bwMode="auto">
          <a:xfrm>
            <a:off x="251520" y="404664"/>
            <a:ext cx="64807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Рамка 12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37"/>
            </a:avLst>
          </a:prstGeom>
          <a:solidFill>
            <a:srgbClr val="4ED537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13" cstate="print">
            <a:lum contrast="10000"/>
          </a:blip>
          <a:srcRect l="68627" t="79754" r="29124" b="151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37"/>
            </a:avLst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audio" Target="../media/audio2.wav"/><Relationship Id="rId4" Type="http://schemas.openxmlformats.org/officeDocument/2006/relationships/image" Target="../media/image8.jpe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papik.pro/uploads/posts/2021-09/1630685656_3-papik-pro-p-risunok-doktora-detskii-3.jpg" TargetMode="External"/><Relationship Id="rId3" Type="http://schemas.openxmlformats.org/officeDocument/2006/relationships/hyperlink" Target="https://thumbs.dreamstime.com/b/%D0%B2%D0%B5-%D1%83%D1%89%D0%B8%D0%B9-%D0%B8%D0%BA%D1%82%D0%BE%D1%80-%D0%BD%D0%BE%D0%B2%D0%BE%D1%81%D1%82%D0%B5%D0%B9-%D0%B2-%D1%81%D1%82%D1%83-%D0%B8%D0%B8-71094148.jpg" TargetMode="External"/><Relationship Id="rId7" Type="http://schemas.openxmlformats.org/officeDocument/2006/relationships/hyperlink" Target="https://gas-kvas.com/uploads/posts/2023-02/1676439290_gas-kvas-com-p-detskii-risunok-brat-35.png" TargetMode="External"/><Relationship Id="rId2" Type="http://schemas.openxmlformats.org/officeDocument/2006/relationships/hyperlink" Target="https://top-fon.com/uploads/posts/2023-02/1675310917_top-fon-com-p-fon-dlya-prezentatsii-finansovaya-gramotno-5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howtodrawforkids.com/wp-content/uploads/2017/04/How-to-Draw-a-Man-for-Kids-2.jpg" TargetMode="External"/><Relationship Id="rId11" Type="http://schemas.openxmlformats.org/officeDocument/2006/relationships/hyperlink" Target="https://funart.pro/uploads/posts/2022-08/1659860107_69-funart-pro-p-fon-professii-dlya-detei-krasivo-77.jpg" TargetMode="External"/><Relationship Id="rId5" Type="http://schemas.openxmlformats.org/officeDocument/2006/relationships/hyperlink" Target="https://gas-kvas.com/uploads/posts/2023-02/1677030078_gas-kvas-com-p-risunki-na-ekonomicheskuyu-temu-7.jpg" TargetMode="External"/><Relationship Id="rId10" Type="http://schemas.openxmlformats.org/officeDocument/2006/relationships/hyperlink" Target="https://gas-kvas.com/uploads/posts/2023-02/1676607241_gas-kvas-com-p-professii-risunok-detskii-sad-16.jpg" TargetMode="External"/><Relationship Id="rId4" Type="http://schemas.openxmlformats.org/officeDocument/2006/relationships/hyperlink" Target="https://papik.pro/uploads/posts/2021-12/1639217126_1-papik-pro-p-vesi-klipart-1.png" TargetMode="External"/><Relationship Id="rId9" Type="http://schemas.openxmlformats.org/officeDocument/2006/relationships/hyperlink" Target="https://free-png.ru/wp-content/uploads/2022/01/free-png.ru-8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x-lines.ru/letters/i/cyrillicfancy/1565/ae6224/40/1/4nxpdysozmea8wfw4nanbwf1rdeadwfi4n6pddgoswopbcqoszeabwcd4gbpdyqtthopbpgoszem5wcc4n37bqb9rdejxwfo4gypbx6ozxembwcn4nay.png"/>
          <p:cNvPicPr>
            <a:picLocks noChangeAspect="1" noChangeArrowheads="1"/>
          </p:cNvPicPr>
          <p:nvPr/>
        </p:nvPicPr>
        <p:blipFill>
          <a:blip r:embed="rId2" cstate="print"/>
          <a:srcRect t="-6678" r="23125"/>
          <a:stretch>
            <a:fillRect/>
          </a:stretch>
        </p:blipFill>
        <p:spPr bwMode="auto">
          <a:xfrm>
            <a:off x="1331640" y="1412776"/>
            <a:ext cx="5976664" cy="576064"/>
          </a:xfrm>
          <a:prstGeom prst="rect">
            <a:avLst/>
          </a:prstGeom>
          <a:noFill/>
        </p:spPr>
      </p:pic>
      <p:pic>
        <p:nvPicPr>
          <p:cNvPr id="5" name="Picture 2" descr="https://x-lines.ru/letters/i/cyrillicfancy/0588/8b8484/40/1/4n1pbqgozzembwf74gy7bxsosmembwcxrdem8wcy4napbxgoz5eafwf74n9pdyqtomeaa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67674" y="935316"/>
            <a:ext cx="4463324" cy="468000"/>
          </a:xfrm>
          <a:prstGeom prst="rect">
            <a:avLst/>
          </a:prstGeom>
          <a:noFill/>
        </p:spPr>
      </p:pic>
      <p:pic>
        <p:nvPicPr>
          <p:cNvPr id="7" name="Picture 2" descr="https://x-lines.ru/letters/i/cyrillicfancy/0573/51b749/40/1/4n1pdy6ozzemiwcg4nhpbxsozzembwf54ggpbxqosdea6egosxeabwfo4n6pbxstomem5wf64gy7dysttoodgegozmemzwfo4gy7dy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2336" y="188640"/>
            <a:ext cx="5994000" cy="324000"/>
          </a:xfrm>
          <a:prstGeom prst="rect">
            <a:avLst/>
          </a:prstGeom>
          <a:noFill/>
        </p:spPr>
      </p:pic>
      <p:pic>
        <p:nvPicPr>
          <p:cNvPr id="14338" name="Picture 2" descr="https://x-lines.ru/letters/i/cyrillicfancy/1565/ae6224/36/1/4nx7bpqozzeadwfa4g81bwfardeadwf64gdpbqgosdemzwcc4n67dn6oswopbx6oz5eadwf64na7bqgtth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916832"/>
            <a:ext cx="5571419" cy="54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2308324"/>
          </a:xfrm>
          <a:prstGeom prst="rect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Однажды Рома спросил бабушку: </a:t>
            </a:r>
          </a:p>
          <a:p>
            <a:pPr algn="just"/>
            <a:r>
              <a:rPr lang="ru-RU" b="1" dirty="0" smtClean="0"/>
              <a:t>     - Бабушка, ты уже давно не работаешь, почему же каждый месяц ты получаешь  деньги? - спросил Рома. </a:t>
            </a:r>
          </a:p>
          <a:p>
            <a:pPr algn="just"/>
            <a:r>
              <a:rPr lang="ru-RU" b="1" dirty="0" smtClean="0"/>
              <a:t>     - Я получаю пенсию, которую наше государство платит людям, достигшим пенсионного возраста, - ответила бабушка. - До 2018 года в нашей стране женщины могли  выходить на пенсию в 55 лет, а мужчины - в 60 лет. Сейчас пенсионный возраст повышается, и через несколько лет он составит 60 лет для женщин и 65 лет для мужчин. 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779912" y="249289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1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852936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- Значит, </a:t>
            </a:r>
            <a:r>
              <a:rPr lang="ru-RU" b="1" dirty="0" smtClean="0">
                <a:solidFill>
                  <a:srgbClr val="FF0000"/>
                </a:solidFill>
              </a:rPr>
              <a:t>пенсия</a:t>
            </a:r>
            <a:r>
              <a:rPr lang="ru-RU" b="1" dirty="0" smtClean="0"/>
              <a:t> - это...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212976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Подумай и выбери объяснение, которое подходит к слову «пенсия».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4041104"/>
            <a:ext cx="3060000" cy="828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Регулярная денежная выплата лицам, которые достигли пенсионного возраста.    </a:t>
            </a:r>
            <a:endParaRPr lang="ru-RU" sz="1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4008" y="4041104"/>
            <a:ext cx="3060000" cy="828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Деньги, которые государство выплачивает людям, которые работают больше 25 лет.</a:t>
            </a:r>
            <a:endParaRPr lang="ru-RU" sz="1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7488" y="4545152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581200"/>
            <a:ext cx="324000" cy="32400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755576" y="3573016"/>
            <a:ext cx="6912000" cy="360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Деньги, которые раз в год получают от государства пожилые граждане.</a:t>
            </a:r>
            <a:endParaRPr lang="ru-RU" sz="1600" b="1" dirty="0"/>
          </a:p>
        </p:txBody>
      </p:sp>
      <p:sp>
        <p:nvSpPr>
          <p:cNvPr id="13" name="Скругленный прямоугольник 12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323528" y="3573016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5013176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- Откуда же берутся деньги для того, чтобы государство могло выплачивать пенсии пенсионерам? - спросил Рома. </a:t>
            </a:r>
          </a:p>
          <a:p>
            <a:pPr algn="just"/>
            <a:r>
              <a:rPr lang="ru-RU" b="1" dirty="0" smtClean="0"/>
              <a:t>     - Основную часть пенсии обеспечивает работодатель: работник работает, а работодатель обязан перечислять в </a:t>
            </a:r>
            <a:r>
              <a:rPr lang="ru-RU" b="1" dirty="0" smtClean="0">
                <a:solidFill>
                  <a:srgbClr val="FF0000"/>
                </a:solidFill>
              </a:rPr>
              <a:t>Пенсионный фонд России </a:t>
            </a:r>
            <a:r>
              <a:rPr lang="ru-RU" b="1" dirty="0" smtClean="0"/>
              <a:t>(ПФР) страховые взносы, а это 22% от суммы, которую работник зарабатывает за год, - ответила бабушка. </a:t>
            </a:r>
            <a:endParaRPr lang="ru-RU" b="1" dirty="0"/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4211960" y="4581128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2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48680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- Странно: вчера я слышал, как мама сказала папе, что ей до пенсии осталось 6 лет. А ведь ей через 6 лет ещё не исполнится 60 лет, - задумчиво произнёс Рома. </a:t>
            </a:r>
          </a:p>
          <a:p>
            <a:r>
              <a:rPr lang="ru-RU" b="1" dirty="0" smtClean="0"/>
              <a:t>     - Всё верно. Некоторые граждане имеют право на </a:t>
            </a:r>
            <a:r>
              <a:rPr lang="ru-RU" b="1" dirty="0" smtClean="0">
                <a:solidFill>
                  <a:srgbClr val="FF0000"/>
                </a:solidFill>
              </a:rPr>
              <a:t>досрочную пенсию</a:t>
            </a:r>
            <a:r>
              <a:rPr lang="ru-RU" b="1" dirty="0" smtClean="0"/>
              <a:t>, то есть раньше общеустановленного пенсионного возраста. Раньше срока на пенсию могут выйти: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 люди, которые имеют длительный трудовой стаж (не менее 42 лет для мужчин и 37 лет для женщин); 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 женщины, родившие трёх и более детей; 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 люди, которые работают под землёй (шахтёры, работники метрополитена), рабочие в горячих цехах (сталевары), лица, чьи условия труда признаны тяжёлыми (пилоты, стюардессы, рыболовы, моряки); 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 к трудным профессиям приравнивают также многие виды работы с людьми, например, педагоги и медицинские работники; 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 творческая деятельность тоже признана тяжёлыми условиями труда: например, в список таких профессий попадает выступление на сцене, на арене цирка, в театре.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01317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Подумай, почему мама Ромы планирует выйти на пенсию раньше 60 лет. Запиши свой ответ.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805264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Мама Ромы имеет право на досрочную пенсию, так как</a:t>
            </a:r>
            <a:endParaRPr lang="ru-RU" b="1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04168" y="6237312"/>
            <a:ext cx="5580000" cy="360000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она работает в школе учителем и родила трёх детей.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gas-kvas.com/uploads/posts/2023-02/1675437869_gas-kvas-com-p-fonovii-risunok-professii-3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793" r="3923" b="6508"/>
          <a:stretch>
            <a:fillRect/>
          </a:stretch>
        </p:blipFill>
        <p:spPr bwMode="auto">
          <a:xfrm>
            <a:off x="2771800" y="4365104"/>
            <a:ext cx="1073078" cy="2232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3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4868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Подумай и выбери представителей профессий, которые имеют право на досрочную пенсию. Отметь выбранные тобой рисунки.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s://papik.pro/uploads/posts/2021-09/1630685656_3-papik-pro-p-risunok-doktora-detskii-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1" t="5000" r="9412" b="3065"/>
          <a:stretch>
            <a:fillRect/>
          </a:stretch>
        </p:blipFill>
        <p:spPr bwMode="auto">
          <a:xfrm>
            <a:off x="7236295" y="1484784"/>
            <a:ext cx="1456674" cy="2232000"/>
          </a:xfrm>
          <a:prstGeom prst="rect">
            <a:avLst/>
          </a:prstGeom>
          <a:noFill/>
        </p:spPr>
      </p:pic>
      <p:sp>
        <p:nvSpPr>
          <p:cNvPr id="1030" name="AutoShape 6" descr="https://free-png.ru/wp-content/uploads/2022/01/free-png.ru-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free-png.ru/wp-content/uploads/2022/01/free-png.ru-8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67"/>
          <a:stretch>
            <a:fillRect/>
          </a:stretch>
        </p:blipFill>
        <p:spPr bwMode="auto">
          <a:xfrm flipH="1">
            <a:off x="395536" y="1484784"/>
            <a:ext cx="1348649" cy="22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https://gas-kvas.com/uploads/posts/2023-02/1676607241_gas-kvas-com-p-professii-risunok-detskii-sad-1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547" t="50736" r="29200" b="1636"/>
          <a:stretch>
            <a:fillRect/>
          </a:stretch>
        </p:blipFill>
        <p:spPr bwMode="auto">
          <a:xfrm>
            <a:off x="7236296" y="4365104"/>
            <a:ext cx="1346287" cy="2232000"/>
          </a:xfrm>
          <a:prstGeom prst="rect">
            <a:avLst/>
          </a:prstGeom>
          <a:noFill/>
        </p:spPr>
      </p:pic>
      <p:pic>
        <p:nvPicPr>
          <p:cNvPr id="1037" name="Picture 13" descr="https://gas-kvas.com/uploads/posts/2023-02/1676607241_gas-kvas-com-p-professii-risunok-detskii-sad-1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458" r="4369" b="50105"/>
          <a:stretch>
            <a:fillRect/>
          </a:stretch>
        </p:blipFill>
        <p:spPr bwMode="auto">
          <a:xfrm>
            <a:off x="2771800" y="1412776"/>
            <a:ext cx="879271" cy="2232000"/>
          </a:xfrm>
          <a:prstGeom prst="rect">
            <a:avLst/>
          </a:prstGeom>
          <a:noFill/>
        </p:spPr>
      </p:pic>
      <p:pic>
        <p:nvPicPr>
          <p:cNvPr id="11" name="Picture 11" descr="https://gas-kvas.com/uploads/posts/2023-02/1676607241_gas-kvas-com-p-professii-risunok-detskii-sad-1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1" t="52160" r="67570" b="1724"/>
          <a:stretch>
            <a:fillRect/>
          </a:stretch>
        </p:blipFill>
        <p:spPr bwMode="auto">
          <a:xfrm>
            <a:off x="5076056" y="4293096"/>
            <a:ext cx="1097705" cy="2232000"/>
          </a:xfrm>
          <a:prstGeom prst="rect">
            <a:avLst/>
          </a:prstGeom>
          <a:noFill/>
        </p:spPr>
      </p:pic>
      <p:pic>
        <p:nvPicPr>
          <p:cNvPr id="1041" name="Picture 17" descr="https://funart.pro/uploads/posts/2022-08/1659860107_69-funart-pro-p-fon-professii-dlya-detei-krasivo-77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47" t="1471" r="17647" b="7353"/>
          <a:stretch>
            <a:fillRect/>
          </a:stretch>
        </p:blipFill>
        <p:spPr bwMode="auto">
          <a:xfrm flipH="1">
            <a:off x="395536" y="4293096"/>
            <a:ext cx="1583997" cy="2232000"/>
          </a:xfrm>
          <a:prstGeom prst="rect">
            <a:avLst/>
          </a:prstGeom>
          <a:noFill/>
        </p:spPr>
      </p:pic>
      <p:pic>
        <p:nvPicPr>
          <p:cNvPr id="1047" name="Picture 23" descr="https://raskraskirus.ru/wp-content/uploads/c/d/b/cdb3466776afd43f3306be4795bc5e53.jp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094" t="2520" r="6446" b="50861"/>
          <a:stretch>
            <a:fillRect/>
          </a:stretch>
        </p:blipFill>
        <p:spPr bwMode="auto">
          <a:xfrm>
            <a:off x="4716016" y="1412776"/>
            <a:ext cx="1689081" cy="2232000"/>
          </a:xfrm>
          <a:prstGeom prst="rect">
            <a:avLst/>
          </a:prstGeom>
          <a:noFill/>
        </p:spPr>
      </p:pic>
      <p:sp>
        <p:nvSpPr>
          <p:cNvPr id="18" name="Скругленный прямоугольник 17"/>
          <p:cNvSpPr/>
          <p:nvPr/>
        </p:nvSpPr>
        <p:spPr>
          <a:xfrm>
            <a:off x="4572000" y="3284976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08040" y="3321024"/>
            <a:ext cx="324000" cy="324000"/>
          </a:xfrm>
          <a:prstGeom prst="rect">
            <a:avLst/>
          </a:prstGeom>
        </p:spPr>
      </p:pic>
      <p:sp>
        <p:nvSpPr>
          <p:cNvPr id="20" name="Скругленный прямоугольник 19">
            <a:hlinkClick r:id="" action="ppaction://noaction">
              <a:snd r:embed="rId10" name="wind.wav"/>
            </a:hlinkClick>
          </p:cNvPr>
          <p:cNvSpPr/>
          <p:nvPr/>
        </p:nvSpPr>
        <p:spPr>
          <a:xfrm>
            <a:off x="2411760" y="3284984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7488" y="3320944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3528" y="3356992"/>
            <a:ext cx="324000" cy="32400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7128248" y="3248936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64288" y="3284984"/>
            <a:ext cx="324000" cy="3240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215480" y="6129256"/>
            <a:ext cx="360000" cy="350729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1520" y="6165304"/>
            <a:ext cx="324000" cy="315656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4751984" y="6093288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88024" y="6129336"/>
            <a:ext cx="324000" cy="324000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7128248" y="6129256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64288" y="6165304"/>
            <a:ext cx="324000" cy="324000"/>
          </a:xfrm>
          <a:prstGeom prst="rect">
            <a:avLst/>
          </a:prstGeom>
        </p:spPr>
      </p:pic>
      <p:sp>
        <p:nvSpPr>
          <p:cNvPr id="32" name="Стрелка вправо 31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447728" y="6129256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83768" y="6165304"/>
            <a:ext cx="324000" cy="324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Однажды в Интернете Рома нашёл информацию о том, в каком возрасте уходят на пенсию жители разных стран.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4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550045" cy="36004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67944" y="1268760"/>
            <a:ext cx="47880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Внимательно рассмотри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инфографику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.  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Определи, в каком году были получены данные, отражённые в этой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инфографике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.  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Определи, в какой стране живут самые молодые пенсионеры. 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Перечисли страны, в которых пенсионный возраст для мужчин и женщин одинаков.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s://grizly.club/uploads/posts/2023-01/1674305034_grizly-club-p-klipart-malchik-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5" y="4581128"/>
            <a:ext cx="1983869" cy="2276871"/>
          </a:xfrm>
          <a:prstGeom prst="rect">
            <a:avLst/>
          </a:prstGeom>
          <a:noFill/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5868144" y="2492928"/>
            <a:ext cx="1368000" cy="288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2018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6804248" y="3356992"/>
            <a:ext cx="1368000" cy="288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 России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6372200" y="4365104"/>
            <a:ext cx="1368000" cy="1512168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Япония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Дания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Германия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США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Венгрия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483768" y="30596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 на плашки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5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04664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Бабушка рассказала, что граждане нашей страны могут получать ещё два вида пенсий - пенсию по потере кормильца и пенсию по инвалидности. Кроме этого, для поддержки разных групп населения нашей страны существуют различные социальные пособия.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628800"/>
            <a:ext cx="8136904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Справка </a:t>
            </a:r>
          </a:p>
          <a:p>
            <a:r>
              <a:rPr lang="ru-RU" b="1" dirty="0" smtClean="0"/>
              <a:t>Пособие</a:t>
            </a:r>
            <a:r>
              <a:rPr lang="ru-RU" dirty="0" smtClean="0"/>
              <a:t> - денежная выплата, мера государственной социальной поддержки.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348880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Прочитай названия пособий и названия тех категорий граждан, которые могут их получать. Установи соответствие, закрашивая карточку с названием пособия и его получателя одинаковым цветом.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3356992"/>
            <a:ext cx="2160240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Студент института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3933056"/>
            <a:ext cx="2664296" cy="504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Человек, находящийся в больнице на лечении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581216"/>
            <a:ext cx="2520280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Материнский капитал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3356992"/>
            <a:ext cx="2160240" cy="504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Мама малолетнего ребёнка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03848" y="3933056"/>
            <a:ext cx="2736304" cy="504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Пособие по временной нетрудоспособности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4581128"/>
            <a:ext cx="2160240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Стипендия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60232" y="3356992"/>
            <a:ext cx="2160240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Ветеран войны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72200" y="4581128"/>
            <a:ext cx="2448272" cy="504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Пособие по рождению ребёнка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60232" y="3933056"/>
            <a:ext cx="2160240" cy="468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Пособие по уходу за ребёнком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3528" y="5157192"/>
            <a:ext cx="4536504" cy="792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Ежегодная денежная выплата инвалидам и участникам ВОВ 1941-1945 годов ко Дню Победы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220072" y="5373216"/>
            <a:ext cx="3744416" cy="504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Единовременная выплата на каждого школьника к 1 сентября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602128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По срокам выплат все пособия делятся на </a:t>
            </a:r>
            <a:r>
              <a:rPr lang="ru-RU" b="1" dirty="0" smtClean="0">
                <a:solidFill>
                  <a:srgbClr val="FF0000"/>
                </a:solidFill>
              </a:rPr>
              <a:t>регулярные</a:t>
            </a:r>
            <a:r>
              <a:rPr lang="ru-RU" b="1" dirty="0" smtClean="0"/>
              <a:t> и</a:t>
            </a:r>
            <a:r>
              <a:rPr lang="ru-RU" b="1" dirty="0" smtClean="0">
                <a:solidFill>
                  <a:srgbClr val="FF0000"/>
                </a:solidFill>
              </a:rPr>
              <a:t> эпизодические</a:t>
            </a:r>
            <a:r>
              <a:rPr lang="ru-RU" b="1" dirty="0" smtClean="0"/>
              <a:t>. </a:t>
            </a:r>
          </a:p>
          <a:p>
            <a:r>
              <a:rPr lang="ru-RU" b="1" dirty="0" smtClean="0"/>
              <a:t>Подумай и назови пособия, которые относятся к каждой из групп.</a:t>
            </a:r>
            <a:endParaRPr lang="ru-RU" b="1" dirty="0"/>
          </a:p>
        </p:txBody>
      </p:sp>
      <p:sp>
        <p:nvSpPr>
          <p:cNvPr id="18" name="Стрелка вправо 17">
            <a:hlinkClick r:id="" action="ppaction://hlinkshowjump?jump=endshow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292120" y="4725184"/>
            <a:ext cx="360000" cy="3600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460432" y="4149080"/>
            <a:ext cx="360000" cy="3600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499992" y="5661248"/>
            <a:ext cx="360000" cy="3600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676496" y="5733256"/>
            <a:ext cx="360000" cy="360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5580112" y="4221088"/>
            <a:ext cx="360000" cy="360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532440" y="4941168"/>
            <a:ext cx="360000" cy="360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627784" y="4797152"/>
            <a:ext cx="360000" cy="360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48264" y="630932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 на задание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F6A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DDDD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F83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F83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DDDD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F6A3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C9088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F83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F83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C9088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F83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"/>
              </a:rPr>
              <a:t>https://top-fon.com/uploads/posts/2023-02/1675310917_top-fon-com-p-fon-dlya-prezentatsii-finansovaya-gramotno-58.jpg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en-US" sz="1200" dirty="0" smtClean="0">
                <a:hlinkClick r:id="rId3"/>
              </a:rPr>
              <a:t>https://thumbs.dreamstime.com/b/%D0%B2%D0%B5-%D1%83%D1%89%D0%B8%D0%B9-%D0%B8%D0%BA%D1%82%D0%BE%D1%80-%D0%BD%D0%BE%D0%B2%D0%BE%D1%81%D1%82%D0%B5%D0%B9-%D0%B2-%D1%81%D1%82%D1%83-%D0%B8%D0%B8-71094148.jpg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en-US" sz="1200" dirty="0" smtClean="0">
                <a:hlinkClick r:id="rId4"/>
              </a:rPr>
              <a:t>https://papik.pro/uploads/posts/2021-12/1639217126_1-papik-pro-p-vesi-klipart-1.png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en-US" sz="1200" dirty="0" smtClean="0">
                <a:hlinkClick r:id="rId5"/>
              </a:rPr>
              <a:t>https://gas-kvas.com/uploads/posts/2023-02/1677030078_gas-kvas-com-p-risunki-na-ekonomicheskuyu-temu-7.jpg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en-US" sz="1200" dirty="0" smtClean="0">
                <a:hlinkClick r:id="rId6"/>
              </a:rPr>
              <a:t>http://howtodrawforkids.com/wp-content/uploads/2017/04/How-to-Draw-a-Man-for-Kids-2.jpg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en-US" sz="1200" dirty="0" smtClean="0">
                <a:hlinkClick r:id="rId7"/>
              </a:rPr>
              <a:t>https://gas-kvas.com/uploads/posts/2023-02/1676439290_gas-kvas-com-p-detskii-risunok-brat-35.png</a:t>
            </a:r>
            <a:r>
              <a:rPr lang="ru-RU" sz="1200" dirty="0" smtClean="0"/>
              <a:t>      </a:t>
            </a:r>
            <a:endParaRPr lang="ru-RU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6021288"/>
            <a:ext cx="55446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Литература: </a:t>
            </a:r>
          </a:p>
          <a:p>
            <a:r>
              <a:rPr lang="ru-RU" sz="1200" b="1" dirty="0" smtClean="0"/>
              <a:t>Функциональная грамотность. 3 класс.</a:t>
            </a:r>
            <a:r>
              <a:rPr lang="ru-RU" sz="1200" dirty="0" smtClean="0"/>
              <a:t> Тренажер для школьников/ М.В. Буряк, С.А. Шейкина. – М.: Планета, 2022. – 88 с. – (Учение с увлечением). 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8864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интернет-ресурсы: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132856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8"/>
              </a:rPr>
              <a:t>https://papik.pro/uploads/posts/2021-09/1630685656_3-papik-pro-p-risunok-doktora-detskii-3.jpg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https://free-png.ru/wp-content/uploads/2022/01/free-png.ru-8.png</a:t>
            </a:r>
            <a:endParaRPr lang="ru-RU" sz="1400" dirty="0" smtClean="0"/>
          </a:p>
          <a:p>
            <a:r>
              <a:rPr lang="en-US" sz="1400" dirty="0" smtClean="0">
                <a:hlinkClick r:id="rId10"/>
              </a:rPr>
              <a:t>https://gas-kvas.com/uploads/posts/2023-02/1676607241_gas-kvas-com-p-professii-risunok-detskii-sad-16.jpg</a:t>
            </a:r>
            <a:endParaRPr lang="ru-RU" sz="1400" dirty="0" smtClean="0"/>
          </a:p>
          <a:p>
            <a:r>
              <a:rPr lang="en-US" sz="1400" dirty="0" smtClean="0">
                <a:hlinkClick r:id="rId11"/>
              </a:rPr>
              <a:t>https://funart.pro/uploads/posts/2022-08/1659860107_69-funart-pro-p-fon-professii-dlya-detei-krasivo-77.jpg</a:t>
            </a:r>
            <a:r>
              <a:rPr lang="ru-RU" sz="1400" dirty="0" smtClean="0"/>
              <a:t>    </a:t>
            </a:r>
            <a:endParaRPr lang="ru-RU" sz="1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753</Words>
  <Application>Microsoft Office PowerPoint</Application>
  <PresentationFormat>Экран (4:3)</PresentationFormat>
  <Paragraphs>80</Paragraphs>
  <Slides>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Учитель</cp:lastModifiedBy>
  <cp:revision>18</cp:revision>
  <dcterms:created xsi:type="dcterms:W3CDTF">2023-10-29T12:49:55Z</dcterms:created>
  <dcterms:modified xsi:type="dcterms:W3CDTF">2024-04-11T10:32:34Z</dcterms:modified>
</cp:coreProperties>
</file>